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1952625"/>
  <p:embeddedFontLst>
    <p:embeddedFont>
      <p:font typeface="Tek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06P38NQ6UTKHHKFK2kOHZ/xbLx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Felipe Carlo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Tek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6-06T01:43:53.977">
    <p:pos x="6000" y="0"/>
    <p:text>Este objetivo será atualizado posteriormente. Coloquei desta maneira por não saber como as outras partes do trabalho vão ficar.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oLep7I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6-06T02:48:10.197">
    <p:pos x="6000" y="0"/>
    <p:text>Vou perguntar ao professor sobre a influência da quantidade de pontos neste método, a depender da resposta, vemos se vale manter ou retirar.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oLep9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146425"/>
            <a:ext cx="4572225" cy="7322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927475"/>
            <a:ext cx="5486400" cy="878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719bbf8bd_0_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8719bbf8bd_0_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4e131337_0_26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884e131337_0_26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4e131337_0_48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884e131337_0_48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84e131337_0_53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884e131337_0_53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4e131337_0_52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884e131337_0_52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4e131337_0_54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884e131337_0_54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84e131337_0_55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884e131337_0_55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84e131337_0_61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884e131337_0_61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84e131337_0_49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884e131337_0_49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84e131337_0_57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884e131337_0_57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84e131337_0_58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884e131337_0_58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719bbf8bd_0_2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8719bbf8bd_0_2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4e131337_0_59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884e131337_0_59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84e131337_0_60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884e131337_0_60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84e131337_0_62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884e131337_0_62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84e131337_0_35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884e131337_0_35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84e131337_0_64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884e131337_0_64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84e131337_0_34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4" name="Google Shape;444;g884e131337_0_34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84e131337_0_36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884e131337_0_36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84e131337_0_378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884e131337_0_378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84e131337_0_39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884e131337_0_39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84e131337_0_335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884e131337_0_335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84e131337_0_19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884e131337_0_19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84e131337_0_40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884e131337_0_40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84e131337_0_300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884e131337_0_300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84e131337_0_654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g884e131337_0_654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4e131337_0_99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884e131337_0_99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4e131337_0_212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884e131337_0_212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4e131337_0_32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884e131337_0_32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84e131337_0_227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884e131337_0_227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84e131337_0_236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884e131337_0_236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4e131337_0_473:notes"/>
          <p:cNvSpPr txBox="1"/>
          <p:nvPr>
            <p:ph idx="1" type="body"/>
          </p:nvPr>
        </p:nvSpPr>
        <p:spPr>
          <a:xfrm>
            <a:off x="685800" y="927475"/>
            <a:ext cx="54864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884e131337_0_473:notes"/>
          <p:cNvSpPr/>
          <p:nvPr>
            <p:ph idx="2" type="sldImg"/>
          </p:nvPr>
        </p:nvSpPr>
        <p:spPr>
          <a:xfrm>
            <a:off x="1143225" y="146425"/>
            <a:ext cx="4572300" cy="73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84e131337_0_1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884e131337_0_1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884e131337_0_1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884e131337_0_1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884e131337_0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84e131337_0_1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884e131337_0_1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884e131337_0_1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884e131337_0_1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884e131337_0_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4e131337_0_12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884e131337_0_12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884e131337_0_1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884e131337_0_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884e131337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84e131337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884e131337_0_1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884e131337_0_13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884e131337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884e131337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884e131337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4e131337_0_14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884e131337_0_14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884e131337_0_14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884e131337_0_14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884e131337_0_14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884e131337_0_1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884e131337_0_1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884e131337_0_1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84e131337_0_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884e131337_0_1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884e131337_0_1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884e131337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84e131337_0_1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884e131337_0_1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884e131337_0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4e131337_0_15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884e131337_0_15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884e131337_0_15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884e131337_0_1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884e131337_0_1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884e131337_0_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4e131337_0_16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884e131337_0_16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884e131337_0_16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884e131337_0_1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884e131337_0_1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884e131337_0_1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4e131337_0_1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884e131337_0_17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884e131337_0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884e131337_0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884e131337_0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84e131337_0_17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884e131337_0_17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884e131337_0_1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884e131337_0_1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884e131337_0_1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4e131337_0_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884e131337_0_1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884e131337_0_1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884e131337_0_1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884e131337_0_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719bbf8bd_0_0"/>
          <p:cNvSpPr txBox="1"/>
          <p:nvPr>
            <p:ph type="ctrTitle"/>
          </p:nvPr>
        </p:nvSpPr>
        <p:spPr>
          <a:xfrm>
            <a:off x="1524000" y="5688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Matemática computacional</a:t>
            </a:r>
            <a:endParaRPr/>
          </a:p>
        </p:txBody>
      </p:sp>
      <p:sp>
        <p:nvSpPr>
          <p:cNvPr id="160" name="Google Shape;160;g8719bbf8bd_0_0"/>
          <p:cNvSpPr txBox="1"/>
          <p:nvPr>
            <p:ph idx="1" type="subTitle"/>
          </p:nvPr>
        </p:nvSpPr>
        <p:spPr>
          <a:xfrm>
            <a:off x="1350000" y="3048550"/>
            <a:ext cx="9492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900"/>
              <a:t>Análise estatística e espectral dos dados do COVID-19</a:t>
            </a:r>
            <a:endParaRPr sz="2900"/>
          </a:p>
        </p:txBody>
      </p:sp>
      <p:pic>
        <p:nvPicPr>
          <p:cNvPr id="161" name="Google Shape;161;g8719bbf8bd_0_0"/>
          <p:cNvPicPr preferRelativeResize="0"/>
          <p:nvPr/>
        </p:nvPicPr>
        <p:blipFill rotWithShape="1">
          <a:blip r:embed="rId3">
            <a:alphaModFix/>
          </a:blip>
          <a:srcRect b="0" l="22901" r="20425" t="0"/>
          <a:stretch/>
        </p:blipFill>
        <p:spPr>
          <a:xfrm>
            <a:off x="9722950" y="0"/>
            <a:ext cx="2361350" cy="21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8719bbf8bd_0_0"/>
          <p:cNvSpPr txBox="1"/>
          <p:nvPr/>
        </p:nvSpPr>
        <p:spPr>
          <a:xfrm>
            <a:off x="8933400" y="5202300"/>
            <a:ext cx="3096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Fernando Cossetin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Menino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b="1" lang="en-US" sz="29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Felipe Perin</a:t>
            </a:r>
            <a:endParaRPr b="1" sz="29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8719bbf8bd_0_0"/>
          <p:cNvSpPr txBox="1"/>
          <p:nvPr/>
        </p:nvSpPr>
        <p:spPr>
          <a:xfrm>
            <a:off x="188999" y="6032700"/>
            <a:ext cx="2497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65"/>
              <a:buFont typeface="Arial"/>
              <a:buNone/>
            </a:pPr>
            <a:r>
              <a:rPr lang="en-US" sz="2165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15</a:t>
            </a: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 de </a:t>
            </a:r>
            <a:r>
              <a:rPr lang="en-US" sz="2165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Junho </a:t>
            </a: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 de 2020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65"/>
              <a:buFont typeface="Arial"/>
              <a:buNone/>
            </a:pPr>
            <a:r>
              <a:rPr b="0" i="0" lang="en-US" sz="2165" u="none" cap="none" strike="noStrike">
                <a:solidFill>
                  <a:srgbClr val="3A3838"/>
                </a:solidFill>
                <a:latin typeface="Teko"/>
                <a:ea typeface="Teko"/>
                <a:cs typeface="Teko"/>
                <a:sym typeface="Teko"/>
              </a:rPr>
              <a:t>São José dos Campos - SP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g884e131337_0_26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g884e131337_0_267"/>
          <p:cNvSpPr txBox="1"/>
          <p:nvPr/>
        </p:nvSpPr>
        <p:spPr>
          <a:xfrm>
            <a:off x="858925" y="2489250"/>
            <a:ext cx="10475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Há alguma similaridade nessas séries ?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64" name="Google Shape;264;g884e131337_0_26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5" name="Google Shape;265;g884e131337_0_26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884e131337_0_267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884e131337_0_26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g884e131337_0_48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73" name="Google Shape;273;g884e131337_0_48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4" name="Google Shape;274;g884e131337_0_48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884e131337_0_48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884e131337_0_48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77" name="Google Shape;277;g884e131337_0_48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78" name="Google Shape;278;g884e131337_0_486"/>
          <p:cNvSpPr txBox="1"/>
          <p:nvPr/>
        </p:nvSpPr>
        <p:spPr>
          <a:xfrm>
            <a:off x="166775" y="870850"/>
            <a:ext cx="515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casos - Brasil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79" name="Google Shape;279;g884e131337_0_486"/>
          <p:cNvPicPr preferRelativeResize="0"/>
          <p:nvPr/>
        </p:nvPicPr>
        <p:blipFill rotWithShape="1">
          <a:blip r:embed="rId5">
            <a:alphaModFix/>
          </a:blip>
          <a:srcRect b="2838" l="0" r="0" t="11147"/>
          <a:stretch/>
        </p:blipFill>
        <p:spPr>
          <a:xfrm>
            <a:off x="625" y="1598651"/>
            <a:ext cx="6542800" cy="45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884e131337_0_4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325" y="1598650"/>
            <a:ext cx="5489875" cy="4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g884e131337_0_53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86" name="Google Shape;286;g884e131337_0_53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87" name="Google Shape;287;g884e131337_0_53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884e131337_0_532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884e131337_0_53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0" name="Google Shape;290;g884e131337_0_532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1" name="Google Shape;291;g884e131337_0_532"/>
          <p:cNvSpPr txBox="1"/>
          <p:nvPr/>
        </p:nvSpPr>
        <p:spPr>
          <a:xfrm>
            <a:off x="166775" y="870850"/>
            <a:ext cx="515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casos - Canadá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92" name="Google Shape;292;g884e131337_0_532"/>
          <p:cNvPicPr preferRelativeResize="0"/>
          <p:nvPr/>
        </p:nvPicPr>
        <p:blipFill rotWithShape="1">
          <a:blip r:embed="rId5">
            <a:alphaModFix/>
          </a:blip>
          <a:srcRect b="2600" l="0" r="0" t="10722"/>
          <a:stretch/>
        </p:blipFill>
        <p:spPr>
          <a:xfrm>
            <a:off x="0" y="1602160"/>
            <a:ext cx="6482324" cy="449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884e131337_0_5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325" y="1446550"/>
            <a:ext cx="5500701" cy="42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g884e131337_0_52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299" name="Google Shape;299;g884e131337_0_52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00" name="Google Shape;300;g884e131337_0_52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884e131337_0_520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884e131337_0_52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03" name="Google Shape;303;g884e131337_0_520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04" name="Google Shape;304;g884e131337_0_520"/>
          <p:cNvSpPr txBox="1"/>
          <p:nvPr/>
        </p:nvSpPr>
        <p:spPr>
          <a:xfrm>
            <a:off x="166775" y="870850"/>
            <a:ext cx="515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casos - Rússia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05" name="Google Shape;305;g884e131337_0_520"/>
          <p:cNvPicPr preferRelativeResize="0"/>
          <p:nvPr/>
        </p:nvPicPr>
        <p:blipFill rotWithShape="1">
          <a:blip r:embed="rId5">
            <a:alphaModFix/>
          </a:blip>
          <a:srcRect b="1870" l="0" r="0" t="11922"/>
          <a:stretch/>
        </p:blipFill>
        <p:spPr>
          <a:xfrm>
            <a:off x="625" y="1792300"/>
            <a:ext cx="6312338" cy="43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884e131337_0_5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2963" y="1622050"/>
            <a:ext cx="5574237" cy="422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g884e131337_0_54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12" name="Google Shape;312;g884e131337_0_54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3" name="Google Shape;313;g884e131337_0_54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884e131337_0_544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884e131337_0_54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6" name="Google Shape;316;g884e131337_0_544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7" name="Google Shape;317;g884e131337_0_544"/>
          <p:cNvSpPr txBox="1"/>
          <p:nvPr/>
        </p:nvSpPr>
        <p:spPr>
          <a:xfrm>
            <a:off x="166775" y="870850"/>
            <a:ext cx="515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casos - México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18" name="Google Shape;318;g884e131337_0_544"/>
          <p:cNvPicPr preferRelativeResize="0"/>
          <p:nvPr/>
        </p:nvPicPr>
        <p:blipFill rotWithShape="1">
          <a:blip r:embed="rId5">
            <a:alphaModFix/>
          </a:blip>
          <a:srcRect b="2843" l="0" r="0" t="10718"/>
          <a:stretch/>
        </p:blipFill>
        <p:spPr>
          <a:xfrm>
            <a:off x="18925" y="1742925"/>
            <a:ext cx="6357876" cy="43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884e131337_0_5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501" y="1569900"/>
            <a:ext cx="5447699" cy="423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g884e131337_0_55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25" name="Google Shape;325;g884e131337_0_55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26" name="Google Shape;326;g884e131337_0_55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884e131337_0_55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884e131337_0_55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9" name="Google Shape;329;g884e131337_0_55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0" name="Google Shape;330;g884e131337_0_556"/>
          <p:cNvSpPr txBox="1"/>
          <p:nvPr/>
        </p:nvSpPr>
        <p:spPr>
          <a:xfrm>
            <a:off x="166775" y="870850"/>
            <a:ext cx="5152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casos - Cuba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31" name="Google Shape;331;g884e131337_0_556"/>
          <p:cNvPicPr preferRelativeResize="0"/>
          <p:nvPr/>
        </p:nvPicPr>
        <p:blipFill rotWithShape="1">
          <a:blip r:embed="rId5">
            <a:alphaModFix/>
          </a:blip>
          <a:srcRect b="2591" l="0" r="0" t="10722"/>
          <a:stretch/>
        </p:blipFill>
        <p:spPr>
          <a:xfrm>
            <a:off x="0" y="1751700"/>
            <a:ext cx="6360234" cy="441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884e131337_0_5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234" y="1486800"/>
            <a:ext cx="550545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g884e131337_0_61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38" name="Google Shape;338;g884e131337_0_61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39" name="Google Shape;339;g884e131337_0_61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884e131337_0_61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884e131337_0_61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42" name="Google Shape;342;g884e131337_0_61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43" name="Google Shape;343;g884e131337_0_616"/>
          <p:cNvPicPr preferRelativeResize="0"/>
          <p:nvPr/>
        </p:nvPicPr>
        <p:blipFill rotWithShape="1">
          <a:blip r:embed="rId5">
            <a:alphaModFix/>
          </a:blip>
          <a:srcRect b="4379" l="0" r="0" t="0"/>
          <a:stretch/>
        </p:blipFill>
        <p:spPr>
          <a:xfrm>
            <a:off x="2515200" y="870850"/>
            <a:ext cx="7382248" cy="52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g884e131337_0_49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49" name="Google Shape;349;g884e131337_0_49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50" name="Google Shape;350;g884e131337_0_49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884e131337_0_497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884e131337_0_49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3" name="Google Shape;353;g884e131337_0_497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54" name="Google Shape;354;g884e131337_0_497"/>
          <p:cNvSpPr txBox="1"/>
          <p:nvPr/>
        </p:nvSpPr>
        <p:spPr>
          <a:xfrm>
            <a:off x="166775" y="870850"/>
            <a:ext cx="45042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mortes - Brasil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55" name="Google Shape;355;g884e131337_0_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400" y="1531450"/>
            <a:ext cx="558165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884e131337_0_497"/>
          <p:cNvPicPr preferRelativeResize="0"/>
          <p:nvPr/>
        </p:nvPicPr>
        <p:blipFill rotWithShape="1">
          <a:blip r:embed="rId6">
            <a:alphaModFix/>
          </a:blip>
          <a:srcRect b="0" l="0" r="0" t="11016"/>
          <a:stretch/>
        </p:blipFill>
        <p:spPr>
          <a:xfrm>
            <a:off x="-17725" y="1531450"/>
            <a:ext cx="6383816" cy="45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g884e131337_0_57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62" name="Google Shape;362;g884e131337_0_57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3" name="Google Shape;363;g884e131337_0_57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884e131337_0_57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884e131337_0_57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6" name="Google Shape;366;g884e131337_0_57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67" name="Google Shape;367;g884e131337_0_576"/>
          <p:cNvSpPr txBox="1"/>
          <p:nvPr/>
        </p:nvSpPr>
        <p:spPr>
          <a:xfrm>
            <a:off x="166775" y="870850"/>
            <a:ext cx="524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mortes - Canadá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68" name="Google Shape;368;g884e131337_0_576"/>
          <p:cNvPicPr preferRelativeResize="0"/>
          <p:nvPr/>
        </p:nvPicPr>
        <p:blipFill rotWithShape="1">
          <a:blip r:embed="rId5">
            <a:alphaModFix/>
          </a:blip>
          <a:srcRect b="2723" l="0" r="0" t="11099"/>
          <a:stretch/>
        </p:blipFill>
        <p:spPr>
          <a:xfrm>
            <a:off x="625" y="1575575"/>
            <a:ext cx="6596778" cy="454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884e131337_0_5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7403" y="1575575"/>
            <a:ext cx="5289797" cy="417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g884e131337_0_58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75" name="Google Shape;375;g884e131337_0_58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76" name="Google Shape;376;g884e131337_0_58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884e131337_0_58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884e131337_0_58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79" name="Google Shape;379;g884e131337_0_58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80" name="Google Shape;380;g884e131337_0_586"/>
          <p:cNvSpPr txBox="1"/>
          <p:nvPr/>
        </p:nvSpPr>
        <p:spPr>
          <a:xfrm>
            <a:off x="166775" y="870850"/>
            <a:ext cx="524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mortes - </a:t>
            </a:r>
            <a:r>
              <a:rPr b="1" lang="en-US" sz="2400">
                <a:latin typeface="Teko"/>
                <a:ea typeface="Teko"/>
                <a:cs typeface="Teko"/>
                <a:sym typeface="Teko"/>
              </a:rPr>
              <a:t>Rússia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81" name="Google Shape;381;g884e131337_0_586"/>
          <p:cNvPicPr preferRelativeResize="0"/>
          <p:nvPr/>
        </p:nvPicPr>
        <p:blipFill rotWithShape="1">
          <a:blip r:embed="rId5">
            <a:alphaModFix/>
          </a:blip>
          <a:srcRect b="2552" l="0" r="0" t="11203"/>
          <a:stretch/>
        </p:blipFill>
        <p:spPr>
          <a:xfrm>
            <a:off x="625" y="1423675"/>
            <a:ext cx="6803856" cy="469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884e131337_0_5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4481" y="1451425"/>
            <a:ext cx="5082719" cy="395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g8719bbf8bd_0_2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g8719bbf8bd_0_29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N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rawing of a cartoon character&#10;&#10;Description generated with high confidence" id="170" name="Google Shape;170;g8719bbf8bd_0_29"/>
          <p:cNvPicPr preferRelativeResize="0"/>
          <p:nvPr/>
        </p:nvPicPr>
        <p:blipFill rotWithShape="1">
          <a:blip r:embed="rId4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1" name="Google Shape;171;g8719bbf8bd_0_2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72" name="Google Shape;172;g8719bbf8bd_0_29"/>
          <p:cNvPicPr preferRelativeResize="0"/>
          <p:nvPr/>
        </p:nvPicPr>
        <p:blipFill rotWithShape="1">
          <a:blip r:embed="rId5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719bbf8bd_0_29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Objetivo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4" name="Google Shape;174;g8719bbf8bd_0_29"/>
          <p:cNvSpPr txBox="1"/>
          <p:nvPr/>
        </p:nvSpPr>
        <p:spPr>
          <a:xfrm>
            <a:off x="474000" y="2793400"/>
            <a:ext cx="11244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Teko"/>
                <a:ea typeface="Teko"/>
                <a:cs typeface="Teko"/>
                <a:sym typeface="Teko"/>
              </a:rPr>
              <a:t>Caracterizar as séries temporais dos países e regiões designados ao grupo</a:t>
            </a:r>
            <a:endParaRPr sz="38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g884e131337_0_59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388" name="Google Shape;388;g884e131337_0_59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89" name="Google Shape;389;g884e131337_0_59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884e131337_0_59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884e131337_0_59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2" name="Google Shape;392;g884e131337_0_59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93" name="Google Shape;393;g884e131337_0_596"/>
          <p:cNvSpPr txBox="1"/>
          <p:nvPr/>
        </p:nvSpPr>
        <p:spPr>
          <a:xfrm>
            <a:off x="166775" y="870850"/>
            <a:ext cx="524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mortes - México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394" name="Google Shape;394;g884e131337_0_596"/>
          <p:cNvPicPr preferRelativeResize="0"/>
          <p:nvPr/>
        </p:nvPicPr>
        <p:blipFill rotWithShape="1">
          <a:blip r:embed="rId5">
            <a:alphaModFix/>
          </a:blip>
          <a:srcRect b="3166" l="0" r="0" t="10782"/>
          <a:stretch/>
        </p:blipFill>
        <p:spPr>
          <a:xfrm>
            <a:off x="0" y="1648525"/>
            <a:ext cx="6532090" cy="44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884e131337_0_5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090" y="1583400"/>
            <a:ext cx="5355109" cy="422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g884e131337_0_60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01" name="Google Shape;401;g884e131337_0_60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02" name="Google Shape;402;g884e131337_0_60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884e131337_0_60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884e131337_0_60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5" name="Google Shape;405;g884e131337_0_60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06" name="Google Shape;406;g884e131337_0_606"/>
          <p:cNvSpPr txBox="1"/>
          <p:nvPr/>
        </p:nvSpPr>
        <p:spPr>
          <a:xfrm>
            <a:off x="166775" y="870850"/>
            <a:ext cx="524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2400">
                <a:latin typeface="Teko"/>
                <a:ea typeface="Teko"/>
                <a:cs typeface="Teko"/>
                <a:sym typeface="Teko"/>
              </a:rPr>
              <a:t>Quantidade diária de mortes - Cuba</a:t>
            </a:r>
            <a:endParaRPr b="1" sz="24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07" name="Google Shape;407;g884e131337_0_606"/>
          <p:cNvPicPr preferRelativeResize="0"/>
          <p:nvPr/>
        </p:nvPicPr>
        <p:blipFill rotWithShape="1">
          <a:blip r:embed="rId5">
            <a:alphaModFix/>
          </a:blip>
          <a:srcRect b="2358" l="0" r="0" t="10941"/>
          <a:stretch/>
        </p:blipFill>
        <p:spPr>
          <a:xfrm>
            <a:off x="625" y="1563212"/>
            <a:ext cx="6592976" cy="457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884e131337_0_6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601" y="1563225"/>
            <a:ext cx="5293599" cy="428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g884e131337_0_62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14" name="Google Shape;414;g884e131337_0_62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15" name="Google Shape;415;g884e131337_0_62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884e131337_0_629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884e131337_0_62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18" name="Google Shape;418;g884e131337_0_629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Espaço de Cullen-Frey e PDF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19" name="Google Shape;419;g884e131337_0_629"/>
          <p:cNvPicPr preferRelativeResize="0"/>
          <p:nvPr/>
        </p:nvPicPr>
        <p:blipFill rotWithShape="1">
          <a:blip r:embed="rId5">
            <a:alphaModFix/>
          </a:blip>
          <a:srcRect b="5060" l="0" r="0" t="0"/>
          <a:stretch/>
        </p:blipFill>
        <p:spPr>
          <a:xfrm>
            <a:off x="2435800" y="911875"/>
            <a:ext cx="7320392" cy="52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g884e131337_0_35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g884e131337_0_357"/>
          <p:cNvSpPr txBox="1"/>
          <p:nvPr/>
        </p:nvSpPr>
        <p:spPr>
          <a:xfrm>
            <a:off x="1631700" y="2513700"/>
            <a:ext cx="89286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agrupamento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26" name="Google Shape;426;g884e131337_0_35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27" name="Google Shape;427;g884e131337_0_35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884e131337_0_357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884e131337_0_35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g884e131337_0_64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g884e131337_0_640"/>
          <p:cNvSpPr txBox="1"/>
          <p:nvPr/>
        </p:nvSpPr>
        <p:spPr>
          <a:xfrm>
            <a:off x="858925" y="153750"/>
            <a:ext cx="10475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Problemas com os métodos de verificação de </a:t>
            </a:r>
            <a:r>
              <a:rPr b="1" i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36" name="Google Shape;436;g884e131337_0_64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37" name="Google Shape;437;g884e131337_0_64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884e131337_0_640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884e131337_0_64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40" name="Google Shape;440;g884e131337_0_6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20" y="1631675"/>
            <a:ext cx="6086030" cy="41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g884e131337_0_6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0000" y="1631675"/>
            <a:ext cx="5551875" cy="410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g884e131337_0_34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47" name="Google Shape;447;g884e131337_0_34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48" name="Google Shape;448;g884e131337_0_34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884e131337_0_345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884e131337_0_34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51" name="Google Shape;451;g884e131337_0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975" y="863175"/>
            <a:ext cx="9874027" cy="52431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884e131337_0_345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2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g884e131337_0_36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58" name="Google Shape;458;g884e131337_0_36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59" name="Google Shape;459;g884e131337_0_36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884e131337_0_368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884e131337_0_36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62" name="Google Shape;462;g884e131337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150" y="926400"/>
            <a:ext cx="9736934" cy="51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884e131337_0_368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3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g884e131337_0_378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69" name="Google Shape;469;g884e131337_0_378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70" name="Google Shape;470;g884e131337_0_378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884e131337_0_378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884e131337_0_378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73" name="Google Shape;473;g884e131337_0_378"/>
          <p:cNvSpPr txBox="1"/>
          <p:nvPr/>
        </p:nvSpPr>
        <p:spPr>
          <a:xfrm>
            <a:off x="625" y="0"/>
            <a:ext cx="20337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K = 4</a:t>
            </a:r>
            <a:endParaRPr b="1" i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74" name="Google Shape;474;g884e131337_0_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500" y="945000"/>
            <a:ext cx="9672249" cy="51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g884e131337_0_39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0" name="Google Shape;480;g884e131337_0_390"/>
          <p:cNvSpPr txBox="1"/>
          <p:nvPr/>
        </p:nvSpPr>
        <p:spPr>
          <a:xfrm>
            <a:off x="858925" y="2489250"/>
            <a:ext cx="10475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Há longas dependências nas séries temporais ?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481" name="Google Shape;481;g884e131337_0_39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82" name="Google Shape;482;g884e131337_0_39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884e131337_0_390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884e131337_0_39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g884e131337_0_335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490" name="Google Shape;490;g884e131337_0_335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91" name="Google Shape;491;g884e131337_0_335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884e131337_0_335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884e131337_0_335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494" name="Google Shape;494;g884e131337_0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608" y="30250"/>
            <a:ext cx="7588294" cy="61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g884e131337_0_19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g884e131337_0_194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Conjunto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181" name="Google Shape;181;g884e131337_0_19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g884e131337_0_19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884e131337_0_194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884e131337_0_19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5" name="Google Shape;185;g884e131337_0_194"/>
          <p:cNvSpPr txBox="1"/>
          <p:nvPr/>
        </p:nvSpPr>
        <p:spPr>
          <a:xfrm>
            <a:off x="527875" y="1845300"/>
            <a:ext cx="108930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eko"/>
              <a:buChar char="●"/>
            </a:pPr>
            <a:r>
              <a:rPr lang="en-US" sz="3300">
                <a:latin typeface="Teko"/>
                <a:ea typeface="Teko"/>
                <a:cs typeface="Teko"/>
                <a:sym typeface="Teko"/>
              </a:rPr>
              <a:t>Time azul</a:t>
            </a:r>
            <a:endParaRPr sz="3300">
              <a:latin typeface="Teko"/>
              <a:ea typeface="Teko"/>
              <a:cs typeface="Teko"/>
              <a:sym typeface="Teko"/>
            </a:endParaRPr>
          </a:p>
          <a:p>
            <a:pPr indent="-43815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eko"/>
              <a:buChar char="●"/>
            </a:pPr>
            <a:r>
              <a:rPr lang="en-US" sz="3300">
                <a:latin typeface="Teko"/>
                <a:ea typeface="Teko"/>
                <a:cs typeface="Teko"/>
                <a:sym typeface="Teko"/>
              </a:rPr>
              <a:t>Responsável por Brasil, Canadá, Rússia, Cuba e México;</a:t>
            </a:r>
            <a:endParaRPr sz="3300">
              <a:latin typeface="Teko"/>
              <a:ea typeface="Teko"/>
              <a:cs typeface="Teko"/>
              <a:sym typeface="Teko"/>
            </a:endParaRPr>
          </a:p>
          <a:p>
            <a:pPr indent="-43815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eko"/>
              <a:buChar char="●"/>
            </a:pPr>
            <a:r>
              <a:rPr lang="en-US" sz="3300">
                <a:latin typeface="Teko"/>
                <a:ea typeface="Teko"/>
                <a:cs typeface="Teko"/>
                <a:sym typeface="Teko"/>
              </a:rPr>
              <a:t>São considerados também o estado de Minas Gerais e a município de Niterói.</a:t>
            </a:r>
            <a:endParaRPr sz="33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g884e131337_0_40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0" name="Google Shape;500;g884e131337_0_400"/>
          <p:cNvSpPr txBox="1"/>
          <p:nvPr/>
        </p:nvSpPr>
        <p:spPr>
          <a:xfrm>
            <a:off x="1732950" y="2313750"/>
            <a:ext cx="87261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Multifractalidade nas séries temporais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501" name="Google Shape;501;g884e131337_0_400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02" name="Google Shape;502;g884e131337_0_400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884e131337_0_400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884e131337_0_40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g884e131337_0_300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rawing of a cartoon character&#10;&#10;Description generated with high confidence" id="510" name="Google Shape;510;g884e131337_0_300"/>
          <p:cNvPicPr preferRelativeResize="0"/>
          <p:nvPr/>
        </p:nvPicPr>
        <p:blipFill rotWithShape="1">
          <a:blip r:embed="rId4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11" name="Google Shape;511;g884e131337_0_300"/>
          <p:cNvPicPr preferRelativeResize="0"/>
          <p:nvPr/>
        </p:nvPicPr>
        <p:blipFill rotWithShape="1">
          <a:blip r:embed="rId5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884e131337_0_300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884e131337_0_300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514" name="Google Shape;514;g884e131337_0_300"/>
          <p:cNvPicPr preferRelativeResize="0"/>
          <p:nvPr/>
        </p:nvPicPr>
        <p:blipFill rotWithShape="1">
          <a:blip r:embed="rId6">
            <a:alphaModFix/>
          </a:blip>
          <a:srcRect b="1273" l="0" r="0" t="0"/>
          <a:stretch/>
        </p:blipFill>
        <p:spPr>
          <a:xfrm>
            <a:off x="2302075" y="0"/>
            <a:ext cx="7701425" cy="606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9" name="Google Shape;519;g884e131337_0_654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0" name="Google Shape;520;g884e131337_0_654"/>
          <p:cNvSpPr txBox="1"/>
          <p:nvPr/>
        </p:nvSpPr>
        <p:spPr>
          <a:xfrm>
            <a:off x="3695550" y="2192250"/>
            <a:ext cx="48009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Análise de regressão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521" name="Google Shape;521;g884e131337_0_654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22" name="Google Shape;522;g884e131337_0_654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884e131337_0_654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884e131337_0_654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g884e131337_0_99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g884e131337_0_99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Aquisição de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192" name="Google Shape;192;g884e131337_0_99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93" name="Google Shape;193;g884e131337_0_99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884e131337_0_99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884e131337_0_99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6" name="Google Shape;196;g884e131337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500" y="61925"/>
            <a:ext cx="6465151" cy="60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884e131337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4863" y="2510725"/>
            <a:ext cx="1660750" cy="16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884e131337_0_99"/>
          <p:cNvSpPr txBox="1"/>
          <p:nvPr/>
        </p:nvSpPr>
        <p:spPr>
          <a:xfrm>
            <a:off x="101625" y="1876513"/>
            <a:ext cx="209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eko"/>
                <a:ea typeface="Teko"/>
                <a:cs typeface="Teko"/>
                <a:sym typeface="Teko"/>
              </a:rPr>
              <a:t>Dados Nacionais</a:t>
            </a:r>
            <a:endParaRPr sz="30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9" name="Google Shape;199;g884e131337_0_99"/>
          <p:cNvSpPr txBox="1"/>
          <p:nvPr/>
        </p:nvSpPr>
        <p:spPr>
          <a:xfrm>
            <a:off x="2454288" y="1876513"/>
            <a:ext cx="27432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eko"/>
                <a:ea typeface="Teko"/>
                <a:cs typeface="Teko"/>
                <a:sym typeface="Teko"/>
              </a:rPr>
              <a:t>Dados internacionais</a:t>
            </a:r>
            <a:endParaRPr sz="3000"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00" name="Google Shape;200;g884e131337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225" y="2612450"/>
            <a:ext cx="219075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884e131337_0_99"/>
          <p:cNvSpPr txBox="1"/>
          <p:nvPr/>
        </p:nvSpPr>
        <p:spPr>
          <a:xfrm>
            <a:off x="0" y="5440000"/>
            <a:ext cx="3408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eko"/>
                <a:ea typeface="Teko"/>
                <a:cs typeface="Teko"/>
                <a:sym typeface="Teko"/>
              </a:rPr>
              <a:t>Dados coletados até 03/06/2020</a:t>
            </a:r>
            <a:endParaRPr sz="23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g884e131337_0_212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g884e131337_0_212"/>
          <p:cNvSpPr txBox="1"/>
          <p:nvPr/>
        </p:nvSpPr>
        <p:spPr>
          <a:xfrm>
            <a:off x="162543" y="243850"/>
            <a:ext cx="462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Tratamento dos dados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08" name="Google Shape;208;g884e131337_0_212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9" name="Google Shape;209;g884e131337_0_212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84e131337_0_212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884e131337_0_212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12" name="Google Shape;212;g884e131337_0_212"/>
          <p:cNvSpPr txBox="1"/>
          <p:nvPr/>
        </p:nvSpPr>
        <p:spPr>
          <a:xfrm>
            <a:off x="527875" y="1845300"/>
            <a:ext cx="11137500" cy="3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Padronização dos tipos de datas;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Filtro para as variáveis de interesse;</a:t>
            </a:r>
            <a:endParaRPr sz="3200">
              <a:latin typeface="Teko"/>
              <a:ea typeface="Teko"/>
              <a:cs typeface="Teko"/>
              <a:sym typeface="Teko"/>
            </a:endParaRPr>
          </a:p>
          <a:p>
            <a:pPr indent="-431800" lvl="0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eko"/>
              <a:buChar char="●"/>
            </a:pPr>
            <a:r>
              <a:rPr lang="en-US" sz="3200">
                <a:latin typeface="Teko"/>
                <a:ea typeface="Teko"/>
                <a:cs typeface="Teko"/>
                <a:sym typeface="Teko"/>
              </a:rPr>
              <a:t>Redução da quantidade de dias antes dos primeiros registros de infectados.</a:t>
            </a:r>
            <a:endParaRPr sz="32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g884e131337_0_32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g884e131337_0_326"/>
          <p:cNvSpPr txBox="1"/>
          <p:nvPr/>
        </p:nvSpPr>
        <p:spPr>
          <a:xfrm>
            <a:off x="1877550" y="2097750"/>
            <a:ext cx="84369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Caracterização das séries temporais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3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(Internacionais)</a:t>
            </a:r>
            <a:endParaRPr b="1" sz="43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19" name="Google Shape;219;g884e131337_0_32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20" name="Google Shape;220;g884e131337_0_32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84e131337_0_32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84e131337_0_32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g884e131337_0_227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g884e131337_0_227"/>
          <p:cNvSpPr txBox="1"/>
          <p:nvPr/>
        </p:nvSpPr>
        <p:spPr>
          <a:xfrm>
            <a:off x="166775" y="203350"/>
            <a:ext cx="678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Número total de casos e mortes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29" name="Google Shape;229;g884e131337_0_227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30" name="Google Shape;230;g884e131337_0_227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884e131337_0_227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884e131337_0_227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33" name="Google Shape;233;g884e131337_0_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25" y="1511203"/>
            <a:ext cx="5802600" cy="3835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g884e131337_0_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598" y="1511200"/>
            <a:ext cx="5861302" cy="3874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g884e131337_0_236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g884e131337_0_236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Número total de testes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41" name="Google Shape;241;g884e131337_0_236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2" name="Google Shape;242;g884e131337_0_236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884e131337_0_236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884e131337_0_236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45" name="Google Shape;245;g884e131337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1700" y="958637"/>
            <a:ext cx="7739860" cy="51161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g884e131337_0_473"/>
          <p:cNvCxnSpPr/>
          <p:nvPr/>
        </p:nvCxnSpPr>
        <p:spPr>
          <a:xfrm flipH="1" rot="10800000">
            <a:off x="635" y="6162595"/>
            <a:ext cx="12192000" cy="2040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g884e131337_0_473"/>
          <p:cNvSpPr txBox="1"/>
          <p:nvPr/>
        </p:nvSpPr>
        <p:spPr>
          <a:xfrm>
            <a:off x="166777" y="162850"/>
            <a:ext cx="588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  <a:latin typeface="Teko"/>
                <a:ea typeface="Teko"/>
                <a:cs typeface="Teko"/>
                <a:sym typeface="Teko"/>
              </a:rPr>
              <a:t>Quantidades diárias</a:t>
            </a:r>
            <a:endParaRPr b="1" sz="4000">
              <a:solidFill>
                <a:srgbClr val="0070C0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drawing of a cartoon character&#10;&#10;Description generated with high confidence" id="252" name="Google Shape;252;g884e131337_0_473"/>
          <p:cNvPicPr preferRelativeResize="0"/>
          <p:nvPr/>
        </p:nvPicPr>
        <p:blipFill rotWithShape="1">
          <a:blip r:embed="rId3">
            <a:alphaModFix/>
          </a:blip>
          <a:srcRect b="1999" l="0" r="0" t="0"/>
          <a:stretch/>
        </p:blipFill>
        <p:spPr>
          <a:xfrm>
            <a:off x="11487148" y="6197599"/>
            <a:ext cx="602741" cy="602741"/>
          </a:xfrm>
          <a:custGeom>
            <a:rect b="b" l="l" r="r" t="t"/>
            <a:pathLst>
              <a:path extrusionOk="0" h="3444236" w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3" name="Google Shape;253;g884e131337_0_473"/>
          <p:cNvPicPr preferRelativeResize="0"/>
          <p:nvPr/>
        </p:nvPicPr>
        <p:blipFill rotWithShape="1">
          <a:blip r:embed="rId4">
            <a:alphaModFix/>
          </a:blip>
          <a:srcRect b="0" l="22901" r="20425" t="0"/>
          <a:stretch/>
        </p:blipFill>
        <p:spPr>
          <a:xfrm>
            <a:off x="11478376" y="6221500"/>
            <a:ext cx="655991" cy="6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884e131337_0_473"/>
          <p:cNvSpPr txBox="1"/>
          <p:nvPr/>
        </p:nvSpPr>
        <p:spPr>
          <a:xfrm>
            <a:off x="166777" y="632028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6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/</a:t>
            </a:r>
            <a:r>
              <a:rPr b="1" lang="en-US" sz="1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rPr>
              <a:t>08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884e131337_0_473"/>
          <p:cNvSpPr txBox="1"/>
          <p:nvPr/>
        </p:nvSpPr>
        <p:spPr>
          <a:xfrm>
            <a:off x="8977502" y="6340175"/>
            <a:ext cx="2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Arial"/>
              <a:buNone/>
            </a:pP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CAP-2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39</a:t>
            </a:r>
            <a:r>
              <a:rPr b="1" i="0" lang="en-US" sz="1225" u="none" cap="none" strike="noStrik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: </a:t>
            </a:r>
            <a:r>
              <a:rPr b="1" lang="en-US" sz="1225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Matemática Computacional</a:t>
            </a:r>
            <a:endParaRPr b="1" i="0" sz="1600" u="none" cap="none" strike="noStrike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256" name="Google Shape;256;g884e131337_0_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" y="1422775"/>
            <a:ext cx="5952873" cy="3934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g884e131337_0_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025" y="1422788"/>
            <a:ext cx="5952873" cy="39349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2019-10-22T22:34:21Z</dcterms:created>
</cp:coreProperties>
</file>